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332" r:id="rId3"/>
    <p:sldId id="336" r:id="rId4"/>
    <p:sldId id="257" r:id="rId5"/>
    <p:sldId id="258" r:id="rId6"/>
    <p:sldId id="259" r:id="rId7"/>
    <p:sldId id="260" r:id="rId8"/>
    <p:sldId id="262" r:id="rId9"/>
    <p:sldId id="263" r:id="rId10"/>
    <p:sldId id="265" r:id="rId11"/>
    <p:sldId id="266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7" r:id="rId78"/>
    <p:sldId id="361" r:id="rId79"/>
    <p:sldId id="338" r:id="rId80"/>
    <p:sldId id="339" r:id="rId81"/>
    <p:sldId id="340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60" r:id="rId94"/>
    <p:sldId id="353" r:id="rId95"/>
    <p:sldId id="354" r:id="rId96"/>
    <p:sldId id="355" r:id="rId97"/>
    <p:sldId id="356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00587-750B-436D-ADFF-B374ED3B0D87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C3859-4D26-4BB1-98EA-2BB22DB726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2E62AAE-6A2C-4511-A39B-54862F4D333B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7AEA2F-C307-4AC8-AC35-90EC28991F20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78CE21-006E-4B59-8FBC-BAE5FAD55A46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869CA0A-C3FF-4C83-B4CD-DF496528AB49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589F18-0BBC-4653-82B5-68D2DBC6D94C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412CDE9-7721-4DD6-91DE-3FD46FC5C80C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002B073-321D-446B-8705-34C8684C469B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31382D4-903D-4B73-A808-18557022491C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D43D73-714D-462F-839E-FD8242847F32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7E85B5E-474F-40A1-8844-EF9DE4DA1127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BC4D879-D85B-404F-9D7B-397173002BAC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2CFE2-F596-4013-B3B7-CFCFED2AD6C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01B8655-A8A2-4632-9B7C-DD9690178E3F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44166C2-6A8B-48EB-A9FE-BAFC36EC6897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411392-6CC0-40E8-AC51-D82CAA18E8AF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049DE57-42D0-4E1D-B25F-B486AC0D779F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A676852-6D1D-4898-9F5F-631BFD5CB1E5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E29727F-0F4E-4E04-9FB0-413AE23C783A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25F5DCD-0D18-416C-BC56-7585B769A3B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120AB59-8AA4-4BEF-87F6-657A514B20FA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95840-9875-4D0E-96BC-BCBC292164D4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F8C0E-C719-4D46-808C-684EE089D20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2000"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8.png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2286000"/>
            <a:ext cx="348845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itchFamily="34" charset="0"/>
              </a:rPr>
              <a:t>CSE 408:DESIGN AND ANALYSIS OF ALGORITHMS </a:t>
            </a:r>
          </a:p>
          <a:p>
            <a:endParaRPr lang="en-US" sz="2800" dirty="0">
              <a:latin typeface="Bahnschrift" pitchFamily="34" charset="0"/>
            </a:endParaRPr>
          </a:p>
          <a:p>
            <a:endParaRPr lang="en-US" sz="2800" dirty="0">
              <a:latin typeface="Bahnschrift" pitchFamily="34" charset="0"/>
            </a:endParaRPr>
          </a:p>
          <a:p>
            <a:r>
              <a:rPr lang="en-US" sz="2800" dirty="0">
                <a:latin typeface="Bahnschrift" pitchFamily="34" charset="0"/>
              </a:rPr>
              <a:t>Lecture:  0 </a:t>
            </a:r>
          </a:p>
          <a:p>
            <a:r>
              <a:rPr lang="en-US" dirty="0">
                <a:latin typeface="Bahnschrift" pitchFamily="34" charset="0"/>
              </a:rPr>
              <a:t> </a:t>
            </a:r>
          </a:p>
        </p:txBody>
      </p:sp>
      <p:graphicFrame>
        <p:nvGraphicFramePr>
          <p:cNvPr id="4" name="Object 86"/>
          <p:cNvGraphicFramePr>
            <a:graphicFrameLocks noChangeAspect="1"/>
          </p:cNvGraphicFramePr>
          <p:nvPr/>
        </p:nvGraphicFramePr>
        <p:xfrm>
          <a:off x="5715000" y="586740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867400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Click="0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en-US" dirty="0"/>
              <a:t>Course 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LTP – 3 0 0 [Three lectures</a:t>
            </a:r>
          </a:p>
          <a:p>
            <a:pPr marL="514350" indent="-514350">
              <a:buNone/>
            </a:pPr>
            <a:r>
              <a:rPr lang="en-US" b="1" dirty="0"/>
              <a:t>/week]</a:t>
            </a:r>
          </a:p>
          <a:p>
            <a:pPr>
              <a:buNone/>
            </a:pPr>
            <a:r>
              <a:rPr lang="en-US" b="1" dirty="0"/>
              <a:t>2.  Text Book </a:t>
            </a:r>
          </a:p>
          <a:p>
            <a:pPr>
              <a:buNone/>
            </a:pPr>
            <a:r>
              <a:rPr lang="en-US" dirty="0"/>
              <a:t>INTRODUCTION TO THE </a:t>
            </a:r>
          </a:p>
          <a:p>
            <a:pPr>
              <a:buNone/>
            </a:pPr>
            <a:r>
              <a:rPr lang="en-US" dirty="0"/>
              <a:t>DESIGN AND ANALYSIS </a:t>
            </a:r>
          </a:p>
          <a:p>
            <a:pPr>
              <a:buNone/>
            </a:pPr>
            <a:r>
              <a:rPr lang="en-US" dirty="0"/>
              <a:t>OF ALGORITHM </a:t>
            </a:r>
          </a:p>
          <a:p>
            <a:pPr>
              <a:buNone/>
            </a:pPr>
            <a:r>
              <a:rPr lang="en-US" dirty="0"/>
              <a:t>by ANANY LEVITIN,PEARSON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1828800"/>
            <a:ext cx="32289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55626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Times New Roman" pitchFamily="16" charset="0"/>
              <a:buNone/>
              <a:defRPr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Marks Breakup:</a:t>
            </a:r>
          </a:p>
          <a:p>
            <a:pPr eaLnBrk="1" hangingPunct="1">
              <a:buFont typeface="Times New Roman" pitchFamily="16" charset="0"/>
              <a:buNone/>
              <a:defRPr/>
            </a:pPr>
            <a:endParaRPr lang="en-IN" dirty="0"/>
          </a:p>
          <a:p>
            <a:pPr eaLnBrk="1" hangingPunct="1">
              <a:buFont typeface="Times New Roman" pitchFamily="16" charset="0"/>
              <a:buNone/>
              <a:defRPr/>
            </a:pPr>
            <a:endParaRPr lang="en-IN" dirty="0"/>
          </a:p>
          <a:p>
            <a:pPr eaLnBrk="1" hangingPunct="1">
              <a:buFont typeface="Times New Roman" pitchFamily="16" charset="0"/>
              <a:buNone/>
              <a:defRPr/>
            </a:pPr>
            <a:endParaRPr lang="en-IN" dirty="0"/>
          </a:p>
          <a:p>
            <a:pPr eaLnBrk="1" hangingPunct="1">
              <a:buFont typeface="Times New Roman" pitchFamily="16" charset="0"/>
              <a:buNone/>
              <a:defRPr/>
            </a:pPr>
            <a:endParaRPr lang="en-IN" dirty="0"/>
          </a:p>
          <a:p>
            <a:pPr eaLnBrk="1" hangingPunct="1">
              <a:buFont typeface="Times New Roman" pitchFamily="16" charset="0"/>
              <a:buNone/>
              <a:defRPr/>
            </a:pPr>
            <a:endParaRPr lang="en-IN" dirty="0"/>
          </a:p>
          <a:p>
            <a:pPr marL="0" indent="0" eaLnBrk="1" hangingPunct="1">
              <a:buFont typeface="Arial" charset="0"/>
              <a:buNone/>
              <a:defRPr/>
            </a:pPr>
            <a:endParaRPr lang="en-IN" sz="1800" dirty="0"/>
          </a:p>
          <a:p>
            <a:pPr marL="0" indent="0" eaLnBrk="1" hangingPunct="1">
              <a:buFont typeface="Arial" charset="0"/>
              <a:buNone/>
              <a:defRPr/>
            </a:pPr>
            <a:endParaRPr lang="en-IN" sz="1800" dirty="0"/>
          </a:p>
          <a:p>
            <a:pPr marL="0" indent="0" eaLnBrk="1" hangingPunct="1">
              <a:buFont typeface="Arial" charset="0"/>
              <a:buNone/>
              <a:defRPr/>
            </a:pPr>
            <a:endParaRPr lang="en-IN" sz="1800" dirty="0"/>
          </a:p>
          <a:p>
            <a:pPr marL="0" indent="0" eaLnBrk="1" hangingPunct="1">
              <a:buFont typeface="Arial" charset="0"/>
              <a:buNone/>
              <a:defRPr/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* 2 Best CA out of 3 CA (Class test, MCQ).</a:t>
            </a:r>
          </a:p>
          <a:p>
            <a:pPr eaLnBrk="1" hangingPunct="1">
              <a:buFont typeface="Times New Roman" pitchFamily="16" charset="0"/>
              <a:buNone/>
              <a:defRPr/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CA1 (Class Test) will be held on 4th Week</a:t>
            </a:r>
          </a:p>
          <a:p>
            <a:pPr eaLnBrk="1" hangingPunct="1">
              <a:buFont typeface="Times New Roman" pitchFamily="16" charset="0"/>
              <a:buNone/>
              <a:defRPr/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CA2 (Class Test) Will be held on 7th Week</a:t>
            </a:r>
          </a:p>
          <a:p>
            <a:pPr eaLnBrk="1" hangingPunct="1">
              <a:buFont typeface="Times New Roman" pitchFamily="16" charset="0"/>
              <a:buNone/>
              <a:defRPr/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CA3 (Class Test) Will be held on 11th Week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1752600"/>
          <a:ext cx="4321175" cy="22256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05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IN" sz="1800" dirty="0"/>
                        <a:t>Activity</a:t>
                      </a:r>
                    </a:p>
                  </a:txBody>
                  <a:tcPr marL="91455" marR="91455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Marks</a:t>
                      </a:r>
                    </a:p>
                  </a:txBody>
                  <a:tcPr marL="91455" marR="91455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800" dirty="0"/>
                        <a:t>Attendance</a:t>
                      </a:r>
                    </a:p>
                  </a:txBody>
                  <a:tcPr marL="91455" marR="91455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</a:t>
                      </a:r>
                    </a:p>
                  </a:txBody>
                  <a:tcPr marL="91455" marR="91455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800" dirty="0"/>
                        <a:t>Continuous Assessment (CA)*</a:t>
                      </a:r>
                    </a:p>
                  </a:txBody>
                  <a:tcPr marL="91455" marR="91455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25</a:t>
                      </a:r>
                    </a:p>
                  </a:txBody>
                  <a:tcPr marL="91455" marR="91455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800" dirty="0"/>
                        <a:t>Mid-Term</a:t>
                      </a:r>
                      <a:r>
                        <a:rPr lang="en-IN" sz="1800" baseline="0" dirty="0"/>
                        <a:t> Examination (MTE)</a:t>
                      </a:r>
                      <a:endParaRPr lang="en-IN" sz="1800" dirty="0"/>
                    </a:p>
                  </a:txBody>
                  <a:tcPr marL="91455" marR="91455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20</a:t>
                      </a:r>
                    </a:p>
                  </a:txBody>
                  <a:tcPr marL="91455" marR="91455"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800" dirty="0"/>
                        <a:t>End-Term Examination (ETE)</a:t>
                      </a:r>
                    </a:p>
                  </a:txBody>
                  <a:tcPr marL="91455" marR="91455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50</a:t>
                      </a:r>
                    </a:p>
                  </a:txBody>
                  <a:tcPr marL="91455" marR="91455"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800" b="1" dirty="0"/>
                        <a:t>Total</a:t>
                      </a:r>
                    </a:p>
                  </a:txBody>
                  <a:tcPr marL="91455" marR="91455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100</a:t>
                      </a:r>
                    </a:p>
                  </a:txBody>
                  <a:tcPr marL="91455" marR="91455"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143000" y="4876800"/>
            <a:ext cx="6985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CSE408, Lovely Professional University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F93FA1F-0378-4EB1-B889-69A6E55FD123}" type="datetime1">
              <a:rPr lang="en-US"/>
              <a:pPr>
                <a:defRPr/>
              </a:pPr>
              <a:t>1/7/2022</a:t>
            </a:fld>
            <a:endParaRPr lang="en-US"/>
          </a:p>
        </p:txBody>
      </p:sp>
    </p:spTree>
  </p:cSld>
  <p:clrMapOvr>
    <a:masterClrMapping/>
  </p:clrMapOvr>
  <p:transition advClick="0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 advClick="0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ChangeArrowheads="1"/>
          </p:cNvSpPr>
          <p:nvPr>
            <p:ph type="title"/>
          </p:nvPr>
        </p:nvSpPr>
        <p:spPr>
          <a:xfrm>
            <a:off x="357188" y="2428875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Algorithms</a:t>
            </a:r>
          </a:p>
        </p:txBody>
      </p:sp>
    </p:spTree>
  </p:cSld>
  <p:clrMapOvr>
    <a:masterClrMapping/>
  </p:clrMapOvr>
  <p:transition advClick="0"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FF45-1281-4E2E-A0FF-42D461FF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6F027-027A-4AFF-A4C2-97460AA9195D}"/>
              </a:ext>
            </a:extLst>
          </p:cNvPr>
          <p:cNvSpPr txBox="1"/>
          <p:nvPr/>
        </p:nvSpPr>
        <p:spPr>
          <a:xfrm>
            <a:off x="321906" y="1676400"/>
            <a:ext cx="8382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Course Outcomes :</a:t>
            </a:r>
          </a:p>
          <a:p>
            <a:r>
              <a:rPr lang="en-US" sz="2000" dirty="0"/>
              <a:t>CO1 :: explain the basic techniques of analyzing the algorithms using space and time complexity, asymptotic notations </a:t>
            </a:r>
          </a:p>
          <a:p>
            <a:r>
              <a:rPr lang="en-US" sz="2000" dirty="0"/>
              <a:t>CO2 :: </a:t>
            </a:r>
            <a:r>
              <a:rPr lang="en-US" sz="2000" dirty="0" err="1"/>
              <a:t>analyse</a:t>
            </a:r>
            <a:r>
              <a:rPr lang="en-US" sz="2000" dirty="0"/>
              <a:t> various string matching algorithms and understand brute force algorithm design technique</a:t>
            </a:r>
          </a:p>
          <a:p>
            <a:r>
              <a:rPr lang="en-US" sz="2000" dirty="0"/>
              <a:t> CO3 :: understand divide and conquer algorithm design technique using various searching and sorting algorithms </a:t>
            </a:r>
          </a:p>
          <a:p>
            <a:r>
              <a:rPr lang="en-US" sz="2000" dirty="0"/>
              <a:t>CO4 :: define dynamic programming and greedy algorithm design technique and solve various all pair and single source shortest path problems</a:t>
            </a:r>
          </a:p>
          <a:p>
            <a:r>
              <a:rPr lang="en-US" sz="2000" dirty="0"/>
              <a:t> CO5 :: apply the backtracking method to solve some classic problems and understand branch and bound algorithm design technique </a:t>
            </a:r>
          </a:p>
          <a:p>
            <a:r>
              <a:rPr lang="en-US" sz="2000" dirty="0"/>
              <a:t>CO6 :: define various number theory problems and understand the basics concepts of complexity classes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84663074"/>
      </p:ext>
    </p:extLst>
  </p:cSld>
  <p:clrMapOvr>
    <a:masterClrMapping/>
  </p:clrMapOvr>
  <p:transition advTm="2000"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tr-TR" sz="3600" b="1"/>
              <a:t>Introduction</a:t>
            </a:r>
            <a:endParaRPr lang="en-US" sz="3600" b="1"/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tr-TR" sz="2800" b="1">
                <a:solidFill>
                  <a:srgbClr val="006600"/>
                </a:solidFill>
              </a:rPr>
              <a:t> </a:t>
            </a:r>
            <a:endParaRPr lang="en-US" sz="2800" b="1">
              <a:solidFill>
                <a:srgbClr val="F87422"/>
              </a:solidFill>
            </a:endParaRPr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tr-TR" sz="2400" dirty="0">
                <a:solidFill>
                  <a:srgbClr val="000099"/>
                </a:solidFill>
              </a:rPr>
              <a:t>The methods of algorithm design form one of the core practical technologies of computer science.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tr-TR" sz="2400" dirty="0">
              <a:solidFill>
                <a:srgbClr val="000099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tr-TR" sz="2400" dirty="0">
                <a:solidFill>
                  <a:srgbClr val="000099"/>
                </a:solidFill>
              </a:rPr>
              <a:t>The main aim of this lecture is to familiarize the student with the framework we shall use through the course about the design and analysis of algori</a:t>
            </a:r>
            <a:r>
              <a:rPr lang="en-US" sz="2400" dirty="0">
                <a:solidFill>
                  <a:srgbClr val="000099"/>
                </a:solidFill>
              </a:rPr>
              <a:t>THM</a:t>
            </a:r>
            <a:endParaRPr lang="tr-TR" sz="2400" dirty="0">
              <a:solidFill>
                <a:srgbClr val="000099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tr-TR" sz="2400" dirty="0">
                <a:solidFill>
                  <a:srgbClr val="000099"/>
                </a:solidFill>
              </a:rPr>
              <a:t> </a:t>
            </a:r>
          </a:p>
        </p:txBody>
      </p:sp>
    </p:spTree>
  </p:cSld>
  <p:clrMapOvr>
    <a:masterClrMapping/>
  </p:clrMapOvr>
  <p:transition advClick="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r>
              <a:rPr lang="tr-T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tr-TR" sz="3600" b="1" dirty="0">
                <a:solidFill>
                  <a:srgbClr val="F874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  <a:endParaRPr lang="en-US" sz="3600" b="1" dirty="0">
              <a:solidFill>
                <a:srgbClr val="F874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tr-TR" sz="2400" dirty="0">
                <a:solidFill>
                  <a:srgbClr val="000099"/>
                </a:solidFill>
              </a:rPr>
              <a:t>The word </a:t>
            </a:r>
            <a:r>
              <a:rPr lang="tr-TR" sz="2400" i="1" dirty="0">
                <a:solidFill>
                  <a:srgbClr val="9900FF"/>
                </a:solidFill>
              </a:rPr>
              <a:t>algorithm</a:t>
            </a:r>
            <a:r>
              <a:rPr lang="tr-TR" sz="2400" i="1" dirty="0">
                <a:solidFill>
                  <a:srgbClr val="000099"/>
                </a:solidFill>
              </a:rPr>
              <a:t> </a:t>
            </a:r>
            <a:r>
              <a:rPr lang="tr-TR" sz="2400" dirty="0">
                <a:solidFill>
                  <a:srgbClr val="000099"/>
                </a:solidFill>
              </a:rPr>
              <a:t>comes from the name of a Persian mathematician Abu Ja’far Mohammed ibn-i Musa al Khowarizmi.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tr-TR" sz="2400" dirty="0">
              <a:solidFill>
                <a:srgbClr val="000099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tr-TR" sz="2400" dirty="0">
                <a:solidFill>
                  <a:srgbClr val="000099"/>
                </a:solidFill>
              </a:rPr>
              <a:t>In computer science, this word refers to a special method useable by a computer for solution of a problem. The statement of the problem specifies in general terms the desired input/output relationship.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tr-TR" sz="2400" dirty="0">
              <a:solidFill>
                <a:srgbClr val="000099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tr-TR" sz="2400" dirty="0">
                <a:solidFill>
                  <a:srgbClr val="000099"/>
                </a:solidFill>
              </a:rPr>
              <a:t>For example, sorting a given sequence of numbers</a:t>
            </a:r>
            <a:r>
              <a:rPr lang="en-US" sz="2400" dirty="0">
                <a:solidFill>
                  <a:srgbClr val="000099"/>
                </a:solidFill>
              </a:rPr>
              <a:t>- insertion sort</a:t>
            </a:r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/>
              <a:t>The problem of sorting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4213" y="1557338"/>
            <a:ext cx="7954962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 dirty="0"/>
              <a:t>Example of Insertion Sort</a:t>
            </a:r>
            <a:endParaRPr lang="en-US" sz="3600" b="1" dirty="0"/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7388" y="3014663"/>
            <a:ext cx="52292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/>
              <a:t>Example of Insertion Sort</a:t>
            </a:r>
            <a:endParaRPr lang="en-US" sz="3600" b="1"/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38" y="2895600"/>
            <a:ext cx="55721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 dirty="0"/>
              <a:t>Example of Insertion Sort</a:t>
            </a:r>
            <a:endParaRPr lang="en-US" sz="3600" b="1" dirty="0"/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9263" y="2452688"/>
            <a:ext cx="570547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 dirty="0"/>
              <a:t>Example of Insertion Sort</a:t>
            </a:r>
            <a:endParaRPr lang="en-US" sz="3600" b="1" dirty="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6375" y="2381250"/>
            <a:ext cx="61912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 dirty="0"/>
              <a:t>Example of Insertion Sort</a:t>
            </a:r>
            <a:endParaRPr lang="en-US" sz="3600" b="1" dirty="0"/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3538" y="2157413"/>
            <a:ext cx="58769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 dirty="0"/>
              <a:t>Example of Insertion Sort</a:t>
            </a:r>
            <a:endParaRPr lang="en-US" sz="3600" b="1" dirty="0"/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2057400"/>
            <a:ext cx="59055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 dirty="0"/>
              <a:t>Example of Insertion Sort</a:t>
            </a:r>
            <a:endParaRPr lang="en-US" sz="3600" b="1" dirty="0"/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1638" y="1819275"/>
            <a:ext cx="5800725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 dirty="0"/>
              <a:t>Example of Insertion Sort</a:t>
            </a:r>
            <a:endParaRPr lang="en-US" sz="3600" b="1" dirty="0"/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5438" y="1581150"/>
            <a:ext cx="595312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 dirty="0"/>
              <a:t>Example of Insertion Sort</a:t>
            </a:r>
            <a:endParaRPr lang="en-US" sz="3600" b="1" dirty="0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2113" y="1452563"/>
            <a:ext cx="581977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 dirty="0"/>
              <a:t>Example of Insertion Sort</a:t>
            </a:r>
            <a:endParaRPr lang="en-US" sz="3600" b="1" dirty="0"/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7338" y="1338263"/>
            <a:ext cx="6029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/>
              <a:t>Example of Insertion Sort</a:t>
            </a:r>
            <a:endParaRPr lang="en-US" sz="3600" b="1"/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3963" y="1090613"/>
            <a:ext cx="669607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wipe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200" b="1" dirty="0"/>
              <a:t>Machine-independent time: An example</a:t>
            </a:r>
            <a:endParaRPr lang="en-US" sz="3200" b="1" dirty="0"/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684213" y="1557338"/>
            <a:ext cx="7488237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r-TR" sz="2000" dirty="0"/>
              <a:t>A </a:t>
            </a:r>
            <a:r>
              <a:rPr lang="tr-TR" sz="2000" i="1" dirty="0"/>
              <a:t>pseudocode</a:t>
            </a:r>
            <a:r>
              <a:rPr lang="tr-TR" sz="2000" dirty="0"/>
              <a:t> for insertion sort  ( INSERTION SORT ).</a:t>
            </a:r>
          </a:p>
          <a:p>
            <a:r>
              <a:rPr lang="tr-TR" sz="2000" dirty="0"/>
              <a:t>  </a:t>
            </a:r>
          </a:p>
          <a:p>
            <a:r>
              <a:rPr lang="tr-TR" sz="2000" dirty="0"/>
              <a:t>  	INSERTION-SORT(A)</a:t>
            </a:r>
          </a:p>
          <a:p>
            <a:r>
              <a:rPr lang="tr-TR" sz="2000" dirty="0"/>
              <a:t>	   </a:t>
            </a:r>
            <a:r>
              <a:rPr lang="tr-TR" sz="2000" b="1" dirty="0"/>
              <a:t>for </a:t>
            </a:r>
            <a:r>
              <a:rPr lang="tr-TR" sz="2000" i="1" dirty="0"/>
              <a:t>j</a:t>
            </a:r>
            <a:r>
              <a:rPr lang="tr-TR" sz="2000" dirty="0"/>
              <a:t> </a:t>
            </a:r>
            <a:r>
              <a:rPr lang="tr-TR" sz="2000" dirty="0">
                <a:sym typeface="Symbol" charset="2"/>
              </a:rPr>
              <a:t></a:t>
            </a:r>
            <a:r>
              <a:rPr lang="tr-TR" sz="2000" dirty="0"/>
              <a:t> 2 </a:t>
            </a:r>
            <a:r>
              <a:rPr lang="tr-TR" sz="2000" b="1" dirty="0"/>
              <a:t>to </a:t>
            </a:r>
            <a:r>
              <a:rPr lang="tr-TR" sz="2000" i="1" dirty="0"/>
              <a:t>length </a:t>
            </a:r>
            <a:r>
              <a:rPr lang="tr-TR" sz="2000" dirty="0"/>
              <a:t>[</a:t>
            </a:r>
            <a:r>
              <a:rPr lang="tr-TR" sz="2000" i="1" dirty="0"/>
              <a:t>A</a:t>
            </a:r>
            <a:r>
              <a:rPr lang="tr-TR" sz="2000" dirty="0"/>
              <a:t>]</a:t>
            </a:r>
            <a:endParaRPr lang="tr-TR" sz="2000" i="1" dirty="0"/>
          </a:p>
          <a:p>
            <a:r>
              <a:rPr lang="tr-TR" sz="2000" i="1" dirty="0"/>
              <a:t>	        </a:t>
            </a:r>
            <a:r>
              <a:rPr lang="tr-TR" sz="2000" b="1" dirty="0"/>
              <a:t> </a:t>
            </a:r>
            <a:r>
              <a:rPr lang="tr-TR" sz="2000" i="1" dirty="0"/>
              <a:t>key </a:t>
            </a:r>
            <a:r>
              <a:rPr lang="tr-TR" sz="2000" dirty="0">
                <a:sym typeface="Symbol" charset="2"/>
              </a:rPr>
              <a:t></a:t>
            </a:r>
            <a:r>
              <a:rPr lang="tr-TR" sz="2000" i="1" dirty="0"/>
              <a:t> A</a:t>
            </a:r>
            <a:r>
              <a:rPr lang="tr-TR" sz="2000" dirty="0"/>
              <a:t>[ </a:t>
            </a:r>
            <a:r>
              <a:rPr lang="tr-TR" sz="2000" i="1" dirty="0"/>
              <a:t>j</a:t>
            </a:r>
            <a:r>
              <a:rPr lang="tr-TR" sz="2000" dirty="0"/>
              <a:t>] </a:t>
            </a:r>
          </a:p>
          <a:p>
            <a:r>
              <a:rPr lang="tr-TR" sz="2000" dirty="0"/>
              <a:t>	</a:t>
            </a:r>
            <a:r>
              <a:rPr lang="en-US" sz="2000" dirty="0"/>
              <a:t>        </a:t>
            </a:r>
            <a:r>
              <a:rPr lang="tr-TR" sz="2000" dirty="0"/>
              <a:t> </a:t>
            </a:r>
            <a:r>
              <a:rPr lang="tr-TR" sz="2000" i="1" dirty="0"/>
              <a:t>i </a:t>
            </a:r>
            <a:r>
              <a:rPr lang="tr-TR" sz="2000" dirty="0">
                <a:sym typeface="Symbol" charset="2"/>
              </a:rPr>
              <a:t></a:t>
            </a:r>
            <a:r>
              <a:rPr lang="tr-TR" sz="2000" i="1" dirty="0"/>
              <a:t>  j – </a:t>
            </a:r>
            <a:r>
              <a:rPr lang="tr-TR" sz="2000" dirty="0"/>
              <a:t>1</a:t>
            </a:r>
          </a:p>
          <a:p>
            <a:r>
              <a:rPr lang="tr-TR" sz="2000" dirty="0"/>
              <a:t>	       </a:t>
            </a:r>
            <a:r>
              <a:rPr lang="tr-TR" sz="2000" b="1" dirty="0"/>
              <a:t>while </a:t>
            </a:r>
            <a:r>
              <a:rPr lang="tr-TR" sz="2000" i="1" dirty="0"/>
              <a:t>i &gt; 0 and A</a:t>
            </a:r>
            <a:r>
              <a:rPr lang="tr-TR" sz="2000" dirty="0"/>
              <a:t>[</a:t>
            </a:r>
            <a:r>
              <a:rPr lang="tr-TR" sz="2000" i="1" dirty="0"/>
              <a:t>i</a:t>
            </a:r>
            <a:r>
              <a:rPr lang="tr-TR" sz="2000" dirty="0"/>
              <a:t>] &gt; </a:t>
            </a:r>
            <a:r>
              <a:rPr lang="tr-TR" sz="2000" i="1" dirty="0"/>
              <a:t>key</a:t>
            </a:r>
            <a:endParaRPr lang="tr-TR" sz="2000" dirty="0"/>
          </a:p>
          <a:p>
            <a:r>
              <a:rPr lang="tr-TR" sz="2000" dirty="0"/>
              <a:t>	 </a:t>
            </a:r>
            <a:r>
              <a:rPr lang="en-US" sz="2000" dirty="0"/>
              <a:t>          </a:t>
            </a:r>
            <a:r>
              <a:rPr lang="tr-TR" sz="2000" dirty="0"/>
              <a:t>A[</a:t>
            </a:r>
            <a:r>
              <a:rPr lang="tr-TR" sz="2000" i="1" dirty="0"/>
              <a:t>i</a:t>
            </a:r>
            <a:r>
              <a:rPr lang="tr-TR" sz="2000" dirty="0"/>
              <a:t>+1] </a:t>
            </a:r>
            <a:r>
              <a:rPr lang="tr-TR" sz="2000" dirty="0">
                <a:sym typeface="Symbol" charset="2"/>
              </a:rPr>
              <a:t></a:t>
            </a:r>
            <a:r>
              <a:rPr lang="tr-TR" sz="2000" dirty="0"/>
              <a:t> A[</a:t>
            </a:r>
            <a:r>
              <a:rPr lang="tr-TR" sz="2000" i="1" dirty="0"/>
              <a:t>i</a:t>
            </a:r>
            <a:r>
              <a:rPr lang="tr-TR" sz="2000" dirty="0"/>
              <a:t>]</a:t>
            </a:r>
          </a:p>
          <a:p>
            <a:r>
              <a:rPr lang="tr-TR" sz="2000" dirty="0"/>
              <a:t>                        </a:t>
            </a:r>
            <a:r>
              <a:rPr lang="en-US" sz="2000" dirty="0"/>
              <a:t> </a:t>
            </a:r>
            <a:r>
              <a:rPr lang="tr-TR" sz="2000" dirty="0"/>
              <a:t> </a:t>
            </a:r>
            <a:r>
              <a:rPr lang="tr-TR" sz="2000" i="1" dirty="0"/>
              <a:t>i </a:t>
            </a:r>
            <a:r>
              <a:rPr lang="tr-TR" sz="2000" dirty="0">
                <a:sym typeface="Symbol" charset="2"/>
              </a:rPr>
              <a:t></a:t>
            </a:r>
            <a:r>
              <a:rPr lang="tr-TR" sz="2000" i="1" dirty="0"/>
              <a:t> i</a:t>
            </a:r>
            <a:r>
              <a:rPr lang="tr-TR" sz="2000" dirty="0"/>
              <a:t> – 1</a:t>
            </a:r>
          </a:p>
          <a:p>
            <a:r>
              <a:rPr lang="tr-TR" sz="2000" dirty="0"/>
              <a:t>	</a:t>
            </a:r>
            <a:r>
              <a:rPr lang="en-US" sz="2000" dirty="0"/>
              <a:t>   </a:t>
            </a:r>
            <a:r>
              <a:rPr lang="tr-TR" sz="2000" dirty="0"/>
              <a:t>    A[</a:t>
            </a:r>
            <a:r>
              <a:rPr lang="tr-TR" sz="2000" i="1" dirty="0"/>
              <a:t>i +</a:t>
            </a:r>
            <a:r>
              <a:rPr lang="tr-TR" sz="2000" dirty="0"/>
              <a:t>1] </a:t>
            </a:r>
            <a:r>
              <a:rPr lang="tr-TR" sz="2000" dirty="0">
                <a:sym typeface="Symbol" charset="2"/>
              </a:rPr>
              <a:t></a:t>
            </a:r>
            <a:r>
              <a:rPr lang="tr-TR" sz="2000" dirty="0"/>
              <a:t>  </a:t>
            </a:r>
            <a:r>
              <a:rPr lang="tr-TR" sz="2000" i="1" dirty="0"/>
              <a:t>key</a:t>
            </a:r>
            <a:r>
              <a:rPr lang="tr-TR" sz="2000" dirty="0"/>
              <a:t> </a:t>
            </a:r>
            <a:endParaRPr lang="en-US" sz="2000" dirty="0"/>
          </a:p>
        </p:txBody>
      </p:sp>
    </p:spTree>
  </p:cSld>
  <p:clrMapOvr>
    <a:masterClrMapping/>
  </p:clrMapOvr>
  <p:transition advClick="0"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/>
              <a:t>Analysis of algorithms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23850" y="1381641"/>
            <a:ext cx="8351838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endParaRPr lang="en-US" i="1" dirty="0"/>
          </a:p>
          <a:p>
            <a:pPr algn="ctr"/>
            <a:r>
              <a:rPr lang="en-US" sz="2400" i="1" dirty="0"/>
              <a:t>The theoretical study of computer-program</a:t>
            </a:r>
          </a:p>
          <a:p>
            <a:pPr algn="ctr"/>
            <a:r>
              <a:rPr lang="en-US" sz="2400" i="1" dirty="0"/>
              <a:t>performance and resource usage.</a:t>
            </a:r>
            <a:endParaRPr lang="tr-TR" sz="2400" i="1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What’s more important than performance?</a:t>
            </a:r>
            <a:endParaRPr lang="tr-TR" sz="2400" dirty="0"/>
          </a:p>
          <a:p>
            <a:pPr algn="ctr"/>
            <a:r>
              <a:rPr lang="en-US" sz="2400" dirty="0"/>
              <a:t>• correctness</a:t>
            </a:r>
          </a:p>
          <a:p>
            <a:pPr algn="ctr"/>
            <a:r>
              <a:rPr lang="en-US" sz="2400" dirty="0"/>
              <a:t>• maintainability</a:t>
            </a:r>
          </a:p>
          <a:p>
            <a:pPr algn="ctr"/>
            <a:r>
              <a:rPr lang="en-US" sz="2400" dirty="0"/>
              <a:t>• user-friendliness</a:t>
            </a:r>
          </a:p>
          <a:p>
            <a:pPr algn="ctr"/>
            <a:r>
              <a:rPr lang="en-US" sz="2400" dirty="0"/>
              <a:t>• programmer time</a:t>
            </a:r>
          </a:p>
          <a:p>
            <a:pPr algn="ctr"/>
            <a:r>
              <a:rPr lang="en-US" sz="2400" dirty="0"/>
              <a:t>• simplicity</a:t>
            </a:r>
          </a:p>
          <a:p>
            <a:pPr algn="ctr"/>
            <a:endParaRPr lang="en-US" sz="2400" dirty="0"/>
          </a:p>
        </p:txBody>
      </p:sp>
    </p:spTree>
  </p:cSld>
  <p:clrMapOvr>
    <a:masterClrMapping/>
  </p:clrMapOvr>
  <p:transition spd="slow" advClick="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/>
              <a:t>Analysis of algorithms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23850" y="1046163"/>
            <a:ext cx="8351838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400" b="1" dirty="0"/>
              <a:t>Why study algorithms and performance?</a:t>
            </a:r>
            <a:endParaRPr lang="tr-TR" sz="2400" b="1" dirty="0"/>
          </a:p>
          <a:p>
            <a:pPr algn="ctr"/>
            <a:endParaRPr lang="tr-TR" sz="2400" dirty="0"/>
          </a:p>
          <a:p>
            <a:r>
              <a:rPr lang="en-US" sz="2400" dirty="0"/>
              <a:t>• Algorithms help us to understand </a:t>
            </a:r>
            <a:r>
              <a:rPr lang="en-US" sz="2400" dirty="0">
                <a:solidFill>
                  <a:srgbClr val="006600"/>
                </a:solidFill>
              </a:rPr>
              <a:t>scalability.</a:t>
            </a:r>
          </a:p>
          <a:p>
            <a:endParaRPr lang="en-US" sz="2400" dirty="0">
              <a:solidFill>
                <a:srgbClr val="006600"/>
              </a:solidFill>
            </a:endParaRPr>
          </a:p>
          <a:p>
            <a:r>
              <a:rPr lang="en-US" sz="2400" dirty="0"/>
              <a:t>• Performance often draws the line between what is feasible and what is impossible.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• Speed is fun!</a:t>
            </a:r>
          </a:p>
        </p:txBody>
      </p:sp>
    </p:spTree>
  </p:cSld>
  <p:clrMapOvr>
    <a:masterClrMapping/>
  </p:clrMapOvr>
  <p:transition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 dirty="0"/>
              <a:t>Running Time</a:t>
            </a:r>
            <a:endParaRPr lang="en-US" sz="3600" b="1" dirty="0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755650" y="1341438"/>
            <a:ext cx="74168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• </a:t>
            </a:r>
            <a:r>
              <a:rPr lang="en-US" sz="2400" dirty="0"/>
              <a:t>The running time depends on the input: an already sorted sequence is easier to sort.</a:t>
            </a:r>
            <a:endParaRPr lang="tr-TR" sz="2400" dirty="0"/>
          </a:p>
          <a:p>
            <a:endParaRPr lang="en-US" sz="2400" dirty="0"/>
          </a:p>
          <a:p>
            <a:r>
              <a:rPr lang="en-US" sz="2400" dirty="0"/>
              <a:t>• Parameterize the running time by the size of the input, since short sequences are easier to sort than long ones.</a:t>
            </a:r>
            <a:endParaRPr lang="tr-TR" sz="2400" dirty="0"/>
          </a:p>
          <a:p>
            <a:endParaRPr lang="en-US" sz="2400" dirty="0"/>
          </a:p>
        </p:txBody>
      </p:sp>
    </p:spTree>
  </p:cSld>
  <p:clrMapOvr>
    <a:masterClrMapping/>
  </p:clrMapOvr>
  <p:transition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/>
              <a:t>Kinds of analyses</a:t>
            </a:r>
            <a:endParaRPr lang="en-US" sz="3600" b="1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23850" y="1352550"/>
            <a:ext cx="8351838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b="1"/>
          </a:p>
          <a:p>
            <a:r>
              <a:rPr lang="en-US" sz="2400" b="1">
                <a:solidFill>
                  <a:srgbClr val="008000"/>
                </a:solidFill>
              </a:rPr>
              <a:t>Worst-case:</a:t>
            </a:r>
            <a:r>
              <a:rPr lang="en-US" sz="2400" b="1"/>
              <a:t> </a:t>
            </a:r>
            <a:r>
              <a:rPr lang="en-US" sz="2400"/>
              <a:t>(usually)</a:t>
            </a:r>
          </a:p>
          <a:p>
            <a:r>
              <a:rPr lang="en-US" sz="2400"/>
              <a:t>	• T(n) = maximum time of algorithm on any input of 	size n.</a:t>
            </a:r>
            <a:endParaRPr lang="tr-TR" sz="2400"/>
          </a:p>
          <a:p>
            <a:endParaRPr lang="en-US" sz="2400"/>
          </a:p>
          <a:p>
            <a:r>
              <a:rPr lang="en-US" sz="2400" b="1">
                <a:solidFill>
                  <a:srgbClr val="008000"/>
                </a:solidFill>
              </a:rPr>
              <a:t>Average-case:</a:t>
            </a:r>
            <a:r>
              <a:rPr lang="en-US" sz="2400" b="1"/>
              <a:t> </a:t>
            </a:r>
            <a:r>
              <a:rPr lang="en-US" sz="2400"/>
              <a:t>(sometimes)</a:t>
            </a:r>
          </a:p>
          <a:p>
            <a:r>
              <a:rPr lang="en-US" sz="2400"/>
              <a:t>	• T(n) = expected time of algorithm over all inputs of 	size n.</a:t>
            </a:r>
          </a:p>
          <a:p>
            <a:r>
              <a:rPr lang="en-US" sz="2400"/>
              <a:t>	• Need assumption of statistical distribution of inputs.</a:t>
            </a:r>
            <a:endParaRPr lang="tr-TR" sz="2400"/>
          </a:p>
          <a:p>
            <a:endParaRPr lang="en-US" sz="2400"/>
          </a:p>
          <a:p>
            <a:r>
              <a:rPr lang="en-US" sz="2400" b="1">
                <a:solidFill>
                  <a:srgbClr val="008000"/>
                </a:solidFill>
              </a:rPr>
              <a:t>Best-case:</a:t>
            </a:r>
            <a:endParaRPr lang="en-US" sz="2400"/>
          </a:p>
          <a:p>
            <a:r>
              <a:rPr lang="en-US" sz="2400"/>
              <a:t>	• Cheat with a slow algorithm that works fast on some 	input.</a:t>
            </a:r>
          </a:p>
          <a:p>
            <a:endParaRPr lang="en-US" sz="2400"/>
          </a:p>
        </p:txBody>
      </p:sp>
    </p:spTree>
  </p:cSld>
  <p:clrMapOvr>
    <a:masterClrMapping/>
  </p:clrMapOvr>
  <p:transition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693</Words>
  <Application>Microsoft Office PowerPoint</Application>
  <PresentationFormat>On-screen Show (4:3)</PresentationFormat>
  <Paragraphs>139</Paragraphs>
  <Slides>97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Bahnschrift</vt:lpstr>
      <vt:lpstr>Calibri</vt:lpstr>
      <vt:lpstr>Times New Roman</vt:lpstr>
      <vt:lpstr>Office Theme</vt:lpstr>
      <vt:lpstr>Equation</vt:lpstr>
      <vt:lpstr>PowerPoint Presentation</vt:lpstr>
      <vt:lpstr>Course Details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Algorithms</vt:lpstr>
      <vt:lpstr>PowerPoint Presentation</vt:lpstr>
      <vt:lpstr>Introduction</vt:lpstr>
      <vt:lpstr>PowerPoint Presentation</vt:lpstr>
      <vt:lpstr>The problem of sorting</vt:lpstr>
      <vt:lpstr>Example of Insertion Sort</vt:lpstr>
      <vt:lpstr>Example of Insertion Sort</vt:lpstr>
      <vt:lpstr>Example of Insertion Sort</vt:lpstr>
      <vt:lpstr>Example of Insertion Sort</vt:lpstr>
      <vt:lpstr>Example of Insertion Sort</vt:lpstr>
      <vt:lpstr>Example of Insertion Sort</vt:lpstr>
      <vt:lpstr>Example of Insertion Sort</vt:lpstr>
      <vt:lpstr>Example of Insertion Sort</vt:lpstr>
      <vt:lpstr>Example of Insertion Sort</vt:lpstr>
      <vt:lpstr>Example of Insertion Sort</vt:lpstr>
      <vt:lpstr>Example of Insertion Sort</vt:lpstr>
      <vt:lpstr>Machine-independent time: An example</vt:lpstr>
      <vt:lpstr>Analysis of algorithms</vt:lpstr>
      <vt:lpstr>Analysis of algorithms</vt:lpstr>
      <vt:lpstr>Running Time</vt:lpstr>
      <vt:lpstr>Kinds of analyses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arun</dc:creator>
  <cp:lastModifiedBy>nega cheltha</cp:lastModifiedBy>
  <cp:revision>11</cp:revision>
  <dcterms:created xsi:type="dcterms:W3CDTF">2020-01-01T06:58:05Z</dcterms:created>
  <dcterms:modified xsi:type="dcterms:W3CDTF">2022-01-07T03:15:59Z</dcterms:modified>
</cp:coreProperties>
</file>